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12/20/2025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Characteristics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20 December 2025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2025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582898"/>
              </p:ext>
            </p:extLst>
          </p:nvPr>
        </p:nvGraphicFramePr>
        <p:xfrm>
          <a:off x="838200" y="1690688"/>
          <a:ext cx="10515600" cy="365760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is electrical power used for onboard ship?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What are the implications of a need for high power reliability / Quality of Service?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What are the implications of a need for survivable power systems?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the marine environment?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15D9-38E8-E847-C008-DB111097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C90B2-C553-2060-A0B6-259AFEFF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D5297-51F6-98C8-0F24-122FBC89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630D7-94A3-DBB8-A1E8-3C2795B86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of electrical power onboard 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17E94-7653-DDC5-6B61-83FB11CBC3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IEEE Std 45.1</a:t>
            </a:r>
          </a:p>
          <a:p>
            <a:pPr lvl="2"/>
            <a:r>
              <a:rPr lang="en-US" dirty="0"/>
              <a:t>100 Propulsion </a:t>
            </a:r>
          </a:p>
          <a:p>
            <a:pPr lvl="2"/>
            <a:r>
              <a:rPr lang="en-US" dirty="0"/>
              <a:t>200 Batteries and battery chargers </a:t>
            </a:r>
          </a:p>
          <a:p>
            <a:pPr lvl="2"/>
            <a:r>
              <a:rPr lang="en-US" dirty="0"/>
              <a:t>300 Power conversion equipment </a:t>
            </a:r>
          </a:p>
          <a:p>
            <a:pPr lvl="2"/>
            <a:r>
              <a:rPr lang="en-US" dirty="0"/>
              <a:t>400 Lighting </a:t>
            </a:r>
          </a:p>
          <a:p>
            <a:pPr lvl="2"/>
            <a:r>
              <a:rPr lang="en-US" dirty="0"/>
              <a:t>500 Electronics </a:t>
            </a:r>
          </a:p>
          <a:p>
            <a:pPr lvl="2"/>
            <a:r>
              <a:rPr lang="en-US" dirty="0"/>
              <a:t>600 Navigation systems </a:t>
            </a:r>
          </a:p>
          <a:p>
            <a:pPr lvl="2"/>
            <a:r>
              <a:rPr lang="en-US" dirty="0"/>
              <a:t>700 Auxiliaries </a:t>
            </a:r>
          </a:p>
          <a:p>
            <a:pPr lvl="2"/>
            <a:r>
              <a:rPr lang="en-US" dirty="0"/>
              <a:t>800 Heating ventilation and air conditioning systems</a:t>
            </a:r>
          </a:p>
          <a:p>
            <a:pPr lvl="2"/>
            <a:r>
              <a:rPr lang="en-US" dirty="0"/>
              <a:t>900 Deck machinery </a:t>
            </a:r>
          </a:p>
          <a:p>
            <a:pPr lvl="2"/>
            <a:r>
              <a:rPr lang="en-US" dirty="0"/>
              <a:t>1000 Food services </a:t>
            </a:r>
          </a:p>
          <a:p>
            <a:pPr lvl="2"/>
            <a:r>
              <a:rPr lang="en-US" dirty="0"/>
              <a:t>1100 Workshops/Laundry equipment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E5131A-38EB-5DDC-B5DA-9B28669A65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MIL-STD-881</a:t>
            </a:r>
          </a:p>
          <a:p>
            <a:pPr lvl="1"/>
            <a:r>
              <a:rPr lang="en-US" sz="2000" dirty="0"/>
              <a:t>100 Hull structure </a:t>
            </a:r>
          </a:p>
          <a:p>
            <a:pPr lvl="1"/>
            <a:r>
              <a:rPr lang="en-US" sz="2000" dirty="0"/>
              <a:t>200 Propulsion plant </a:t>
            </a:r>
          </a:p>
          <a:p>
            <a:pPr lvl="1"/>
            <a:r>
              <a:rPr lang="en-US" sz="2000" dirty="0"/>
              <a:t>300 Electric plant </a:t>
            </a:r>
          </a:p>
          <a:p>
            <a:pPr lvl="1"/>
            <a:r>
              <a:rPr lang="en-US" sz="2000" dirty="0"/>
              <a:t>400 Command, communications, and surveillance </a:t>
            </a:r>
          </a:p>
          <a:p>
            <a:pPr lvl="1"/>
            <a:r>
              <a:rPr lang="en-US" sz="2000" dirty="0"/>
              <a:t>500 Auxiliary systems</a:t>
            </a:r>
          </a:p>
          <a:p>
            <a:pPr lvl="1"/>
            <a:r>
              <a:rPr lang="en-US" sz="2000" dirty="0"/>
              <a:t>600 Outfit and furnishings </a:t>
            </a:r>
          </a:p>
          <a:p>
            <a:pPr lvl="1"/>
            <a:r>
              <a:rPr lang="en-US" sz="2000" dirty="0"/>
              <a:t>700 Armament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DC910-324C-A36C-4B3D-F4C70E643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FC54F-A7E6-DB93-2624-4212AE1D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61005F-5DDB-4406-259F-6B39BECB14F7}"/>
              </a:ext>
            </a:extLst>
          </p:cNvPr>
          <p:cNvSpPr txBox="1"/>
          <p:nvPr/>
        </p:nvSpPr>
        <p:spPr>
          <a:xfrm>
            <a:off x="7291137" y="5390147"/>
            <a:ext cx="2413994" cy="369332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A ship is a floating city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B8CE18-59A1-3574-746F-18128562A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641172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F92BBEF-4B24-BEA2-153E-9025A84F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Quality – Quality of Service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A8B07AE-A3E1-39C9-B156-CC86A2DAC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Power Quality</a:t>
            </a:r>
          </a:p>
          <a:p>
            <a:pPr lvl="1"/>
            <a:r>
              <a:rPr lang="en-US" dirty="0"/>
              <a:t>Power consistently adheres to interface standard</a:t>
            </a:r>
          </a:p>
          <a:p>
            <a:pPr lvl="2"/>
            <a:r>
              <a:rPr lang="en-US" dirty="0"/>
              <a:t>MIL-STD-1399 section 300 part 1 (LVAC)</a:t>
            </a:r>
          </a:p>
          <a:p>
            <a:pPr lvl="2"/>
            <a:r>
              <a:rPr lang="en-US" dirty="0"/>
              <a:t>MIL-STD-1399 section 300 part 2 (MVAC)</a:t>
            </a:r>
          </a:p>
          <a:p>
            <a:pPr lvl="2"/>
            <a:r>
              <a:rPr lang="en-US" dirty="0"/>
              <a:t>IEEE Std 45.1 (all)</a:t>
            </a:r>
          </a:p>
          <a:p>
            <a:pPr lvl="1"/>
            <a:r>
              <a:rPr lang="en-US" dirty="0"/>
              <a:t>Measured at the interface between power system and loads</a:t>
            </a:r>
          </a:p>
          <a:p>
            <a:pPr lvl="2"/>
            <a:r>
              <a:rPr lang="en-US" dirty="0"/>
              <a:t>Similar to the point of common-coupling in terrestrial power systems</a:t>
            </a:r>
          </a:p>
          <a:p>
            <a:r>
              <a:rPr lang="en-US" dirty="0"/>
              <a:t>Quality of Service</a:t>
            </a:r>
          </a:p>
          <a:p>
            <a:pPr lvl="1"/>
            <a:r>
              <a:rPr lang="en-US" dirty="0"/>
              <a:t>Mean time between service interruption (MTBSI)</a:t>
            </a:r>
          </a:p>
          <a:p>
            <a:pPr lvl="1"/>
            <a:r>
              <a:rPr lang="en-US" dirty="0"/>
              <a:t>A service interruption is a power interruption that lasts longer than a load can tolerate</a:t>
            </a:r>
          </a:p>
          <a:p>
            <a:pPr lvl="2"/>
            <a:r>
              <a:rPr lang="en-US" dirty="0"/>
              <a:t>Reconfiguration time (t1) is the maximum time to reconfigure the distribution system in response to a fault without bringing on additional generation capacity.</a:t>
            </a:r>
          </a:p>
          <a:p>
            <a:pPr lvl="3"/>
            <a:r>
              <a:rPr lang="en-US" dirty="0"/>
              <a:t>Function of technology used in circuit protection devices.</a:t>
            </a:r>
          </a:p>
          <a:p>
            <a:pPr lvl="2"/>
            <a:r>
              <a:rPr lang="en-US" dirty="0"/>
              <a:t>Generator start time (t2) is the maximum time to bring the slowest generator set (that can act as a standby generator set) online.</a:t>
            </a:r>
          </a:p>
          <a:p>
            <a:pPr lvl="1"/>
            <a:r>
              <a:rPr lang="en-US" dirty="0"/>
              <a:t>Loads categorized by tolerance to power interruptions</a:t>
            </a:r>
          </a:p>
          <a:p>
            <a:pPr lvl="2"/>
            <a:r>
              <a:rPr lang="en-US" dirty="0"/>
              <a:t>Uninterruptible – cannot tolerate power interruptions of duration t1.</a:t>
            </a:r>
          </a:p>
          <a:p>
            <a:pPr lvl="2"/>
            <a:r>
              <a:rPr lang="en-US" dirty="0"/>
              <a:t>Short term interrupt – can tolerate power interruptions of duration t1, cannot tolerate power interruptions of duration t2.</a:t>
            </a:r>
          </a:p>
          <a:p>
            <a:pPr lvl="2"/>
            <a:r>
              <a:rPr lang="en-US" dirty="0"/>
              <a:t>Long term interrupt – can tolerate power interruptions of duration t2.</a:t>
            </a:r>
          </a:p>
          <a:p>
            <a:pPr lvl="2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7C852-E6EE-2315-CC12-179D83D6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55923-951A-69BE-7055-F91D37373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9C96992-7C1A-C66D-4F22-7F5CDBD8C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3898095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43D91-0C1C-8866-01B6-4C1F437B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shipboard power systems</a:t>
            </a:r>
            <a:br>
              <a:rPr lang="en-US" dirty="0"/>
            </a:br>
            <a:r>
              <a:rPr lang="en-US" dirty="0"/>
              <a:t>(As compared to terrestrial systems)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3B422-6EDD-6B96-2EA9-FAB1F2D75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Frequency is not a constant</a:t>
            </a:r>
          </a:p>
          <a:p>
            <a:r>
              <a:rPr lang="en-US" dirty="0"/>
              <a:t>Lack of time scale separation</a:t>
            </a:r>
          </a:p>
          <a:p>
            <a:r>
              <a:rPr lang="en-US" dirty="0"/>
              <a:t>Load sharing instead of power scheduling</a:t>
            </a:r>
          </a:p>
          <a:p>
            <a:r>
              <a:rPr lang="en-US" dirty="0"/>
              <a:t>Short electrical distances</a:t>
            </a:r>
          </a:p>
          <a:p>
            <a:r>
              <a:rPr lang="en-US" dirty="0"/>
              <a:t>Load dynamics may be important</a:t>
            </a:r>
          </a:p>
          <a:p>
            <a:r>
              <a:rPr lang="en-US" dirty="0"/>
              <a:t>Tighter control</a:t>
            </a:r>
          </a:p>
          <a:p>
            <a:r>
              <a:rPr lang="en-US" dirty="0"/>
              <a:t>Ungrounded or high-resistance grounded systems</a:t>
            </a:r>
          </a:p>
          <a:p>
            <a:r>
              <a:rPr lang="en-US" dirty="0"/>
              <a:t>Physical environment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B197C-B227-AE8E-1492-F450135BE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21919-8E8A-E45D-BC61-848510CCE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F2859-6F7F-919B-B3D9-B6ADC5BDF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2736169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35B6E-1E81-9C19-E11D-3ECCE5E25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Survivability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12481-B16D-2B57-4FB0-0C05A51FD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Threats</a:t>
            </a:r>
          </a:p>
          <a:p>
            <a:pPr lvl="1"/>
            <a:r>
              <a:rPr lang="en-US" dirty="0"/>
              <a:t>Collision</a:t>
            </a:r>
          </a:p>
          <a:p>
            <a:pPr lvl="1"/>
            <a:r>
              <a:rPr lang="en-US" dirty="0"/>
              <a:t>Flooding</a:t>
            </a:r>
          </a:p>
          <a:p>
            <a:pPr lvl="1"/>
            <a:r>
              <a:rPr lang="en-US" dirty="0"/>
              <a:t>Fire</a:t>
            </a:r>
          </a:p>
          <a:p>
            <a:pPr lvl="1"/>
            <a:r>
              <a:rPr lang="en-US" dirty="0"/>
              <a:t>Cyber attack</a:t>
            </a:r>
          </a:p>
          <a:p>
            <a:pPr lvl="1"/>
            <a:r>
              <a:rPr lang="en-US" dirty="0"/>
              <a:t>Weapons detonation (naval ships only)</a:t>
            </a:r>
          </a:p>
          <a:p>
            <a:r>
              <a:rPr lang="en-US" dirty="0"/>
              <a:t>Susceptibility</a:t>
            </a:r>
          </a:p>
          <a:p>
            <a:pPr lvl="1"/>
            <a:r>
              <a:rPr lang="en-US" dirty="0"/>
              <a:t>Likelihood that the electrical power system will be exposed to a threat</a:t>
            </a:r>
          </a:p>
          <a:p>
            <a:r>
              <a:rPr lang="en-US" dirty="0"/>
              <a:t>Vulnerability</a:t>
            </a:r>
          </a:p>
          <a:p>
            <a:pPr lvl="1"/>
            <a:r>
              <a:rPr lang="en-US" dirty="0"/>
              <a:t>How well the electrical power system maintains power quality and power continuity following exposure to a threat</a:t>
            </a:r>
          </a:p>
          <a:p>
            <a:r>
              <a:rPr lang="en-US" dirty="0"/>
              <a:t>Recoverability</a:t>
            </a:r>
          </a:p>
          <a:p>
            <a:pPr lvl="1"/>
            <a:r>
              <a:rPr lang="en-US" dirty="0"/>
              <a:t>How quickly electrical power can be restored following an outage caused by a threat.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A170D-E10C-736C-89BE-EB4F2402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DD476-1C39-D003-351A-A133FF65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AB00DB-E9D6-9A8B-153D-99C08FC83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102840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46F27-93E7-07F5-8EAA-669051B98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Survivability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60004-CAF8-A60F-634E-C21F5E3CB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Commercial ships</a:t>
            </a:r>
          </a:p>
          <a:p>
            <a:pPr lvl="1"/>
            <a:r>
              <a:rPr lang="en-US" dirty="0"/>
              <a:t>Regulations (law)</a:t>
            </a:r>
          </a:p>
          <a:p>
            <a:pPr lvl="1"/>
            <a:r>
              <a:rPr lang="en-US" dirty="0"/>
              <a:t>International Treaties such as SOLAS</a:t>
            </a:r>
          </a:p>
          <a:p>
            <a:pPr lvl="1"/>
            <a:r>
              <a:rPr lang="en-US" dirty="0"/>
              <a:t>Classification Societies (such as ABS, DNV, LR)</a:t>
            </a:r>
          </a:p>
          <a:p>
            <a:r>
              <a:rPr lang="en-US" dirty="0"/>
              <a:t>Complex ships – Zonal Design</a:t>
            </a:r>
          </a:p>
          <a:p>
            <a:pPr lvl="1"/>
            <a:r>
              <a:rPr lang="en-US" dirty="0"/>
              <a:t>Ship is divided into multiple zones</a:t>
            </a:r>
          </a:p>
          <a:p>
            <a:pPr lvl="2"/>
            <a:r>
              <a:rPr lang="en-US" dirty="0"/>
              <a:t>Zone boundaries align with the hull and watertight subdivision bulkheads</a:t>
            </a:r>
          </a:p>
          <a:p>
            <a:pPr lvl="2"/>
            <a:r>
              <a:rPr lang="en-US" dirty="0"/>
              <a:t>Same zone boundaries apply to all distributed systems.</a:t>
            </a:r>
          </a:p>
          <a:p>
            <a:pPr lvl="1"/>
            <a:r>
              <a:rPr lang="en-US" dirty="0"/>
              <a:t>Zonal Survivability</a:t>
            </a:r>
          </a:p>
          <a:p>
            <a:pPr lvl="2"/>
            <a:r>
              <a:rPr lang="en-US" dirty="0"/>
              <a:t>Damage to one or two adjacent zones does not result in a service interruption in undamaged zones.  (May only apply to mission critical equipment)</a:t>
            </a:r>
          </a:p>
          <a:p>
            <a:pPr lvl="2"/>
            <a:r>
              <a:rPr lang="en-US" dirty="0"/>
              <a:t>Addresses Vulnerability</a:t>
            </a:r>
          </a:p>
          <a:p>
            <a:pPr lvl="1"/>
            <a:r>
              <a:rPr lang="en-US" dirty="0"/>
              <a:t>Compartment Survivability</a:t>
            </a:r>
          </a:p>
          <a:p>
            <a:pPr lvl="2"/>
            <a:r>
              <a:rPr lang="en-US" dirty="0"/>
              <a:t>Power can be quickly restored to mission critical equipment in a damaged zone if it is same to do so.</a:t>
            </a:r>
          </a:p>
          <a:p>
            <a:pPr lvl="2"/>
            <a:r>
              <a:rPr lang="en-US" dirty="0"/>
              <a:t>Addresses Recoverability</a:t>
            </a:r>
          </a:p>
          <a:p>
            <a:pPr lvl="2"/>
            <a:r>
              <a:rPr lang="en-US" dirty="0"/>
              <a:t>May incorporate a casualty power system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64F5E-89D3-930F-04A2-82B31320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747FE-8911-CE2A-D795-DD082306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30D713-25C6-C5E7-9F83-189F9732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104124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5E1AA-4AF6-57E7-96F0-17B17373E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Marine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2D5A5-91B9-0F4C-3E67-0019A42A1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Characteristics</a:t>
            </a:r>
          </a:p>
          <a:p>
            <a:pPr lvl="1"/>
            <a:r>
              <a:rPr lang="en-US" dirty="0"/>
              <a:t>Ship motions (roll, pitch, slam, list, trim, etc.)</a:t>
            </a:r>
          </a:p>
          <a:p>
            <a:pPr lvl="1"/>
            <a:r>
              <a:rPr lang="en-US" dirty="0"/>
              <a:t>Atmosphere (extreme temperature variation, high salt, high humidity)</a:t>
            </a:r>
          </a:p>
          <a:p>
            <a:pPr lvl="1"/>
            <a:r>
              <a:rPr lang="en-US" dirty="0"/>
              <a:t>Vibration</a:t>
            </a:r>
          </a:p>
          <a:p>
            <a:pPr lvl="1"/>
            <a:r>
              <a:rPr lang="en-US" dirty="0"/>
              <a:t>Damaging fumes or vapors</a:t>
            </a:r>
          </a:p>
          <a:p>
            <a:pPr lvl="1"/>
            <a:r>
              <a:rPr lang="en-US" dirty="0"/>
              <a:t>Abrasive particles</a:t>
            </a:r>
          </a:p>
          <a:p>
            <a:pPr lvl="1"/>
            <a:r>
              <a:rPr lang="en-US" dirty="0"/>
              <a:t>Salt spray</a:t>
            </a:r>
          </a:p>
          <a:p>
            <a:pPr lvl="1"/>
            <a:r>
              <a:rPr lang="en-US" dirty="0"/>
              <a:t>Ice </a:t>
            </a:r>
          </a:p>
          <a:p>
            <a:pPr lvl="1"/>
            <a:r>
              <a:rPr lang="en-US" dirty="0"/>
              <a:t>Sunlight</a:t>
            </a:r>
          </a:p>
          <a:p>
            <a:pPr lvl="1"/>
            <a:r>
              <a:rPr lang="en-US" dirty="0"/>
              <a:t>Shock and blast (naval ships)</a:t>
            </a:r>
          </a:p>
          <a:p>
            <a:r>
              <a:rPr lang="en-US" dirty="0"/>
              <a:t>Standards</a:t>
            </a:r>
          </a:p>
          <a:p>
            <a:pPr lvl="1"/>
            <a:r>
              <a:rPr lang="en-US" dirty="0"/>
              <a:t>IEEE Std. 45.1</a:t>
            </a:r>
          </a:p>
          <a:p>
            <a:pPr lvl="1"/>
            <a:r>
              <a:rPr lang="en-US" dirty="0"/>
              <a:t>MIL-DTL-917  Basic Requirements</a:t>
            </a:r>
          </a:p>
          <a:p>
            <a:pPr lvl="1"/>
            <a:r>
              <a:rPr lang="en-US" dirty="0"/>
              <a:t>MIL-DTL-901 Shock Tests</a:t>
            </a:r>
          </a:p>
          <a:p>
            <a:pPr lvl="1"/>
            <a:r>
              <a:rPr lang="en-US" dirty="0"/>
              <a:t>MIL-STD-167-1 Mechanical Vibrations</a:t>
            </a:r>
          </a:p>
          <a:p>
            <a:pPr lvl="1"/>
            <a:r>
              <a:rPr lang="en-US" dirty="0"/>
              <a:t>MIL-STD-1399-301 Ship Motion and Attitude</a:t>
            </a:r>
          </a:p>
          <a:p>
            <a:pPr lvl="1"/>
            <a:r>
              <a:rPr lang="en-US" dirty="0"/>
              <a:t>MIL-STD-1399-302 Weather Environment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94745-AB55-6448-E471-AC4B956A4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12/20/2025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FB226A-B0B0-8150-7FB6-1D9471F9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6658E6-AE66-B2C3-EB0F-C5BA9F77C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34131199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785</Words>
  <Application>Microsoft Office PowerPoint</Application>
  <PresentationFormat>Widescreen</PresentationFormat>
  <Paragraphs>130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1_Office Theme</vt:lpstr>
      <vt:lpstr>Shipboard Power System Characteristics Shipboard Power System Fundamentals  Revision of 20 December 2025</vt:lpstr>
      <vt:lpstr>Essential Questions</vt:lpstr>
      <vt:lpstr>Uses of electrical power onboard ship</vt:lpstr>
      <vt:lpstr>Power Quality – Quality of Service</vt:lpstr>
      <vt:lpstr>Characteristics of shipboard power systems (As compared to terrestrial systems)</vt:lpstr>
      <vt:lpstr>Survivability</vt:lpstr>
      <vt:lpstr>Survivability requirements</vt:lpstr>
      <vt:lpstr>Marine Environment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Shipboard Power System Characteristics</dc:title>
  <dc:creator>Norbert Doerry</dc:creator>
  <cp:lastModifiedBy>Norbert Doerry</cp:lastModifiedBy>
  <cp:revision>45</cp:revision>
  <dcterms:created xsi:type="dcterms:W3CDTF">2025-04-03T12:58:23Z</dcterms:created>
  <dcterms:modified xsi:type="dcterms:W3CDTF">2025-12-20T13:58:47Z</dcterms:modified>
</cp:coreProperties>
</file>